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matic SC"/>
      <p:regular r:id="rId14"/>
      <p:bold r:id="rId15"/>
    </p:embeddedFont>
    <p:embeddedFont>
      <p:font typeface="Source Code Pro"/>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a0917d3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a0917d3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a0917d37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a0917d37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a557bb90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a557bb90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a557bb907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a557bb90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a557bb907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a557bb907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a557bb907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a557bb907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a557bb907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a557bb90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l" sz="7200">
                <a:solidFill>
                  <a:srgbClr val="FF0000"/>
                </a:solidFill>
                <a:highlight>
                  <a:srgbClr val="FFFFFF"/>
                </a:highlight>
              </a:rPr>
              <a:t>AIDS </a:t>
            </a:r>
            <a:endParaRPr sz="7200"/>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105800"/>
            <a:ext cx="8520600" cy="1023000"/>
          </a:xfrm>
          <a:prstGeom prst="rect">
            <a:avLst/>
          </a:prstGeom>
        </p:spPr>
        <p:txBody>
          <a:bodyPr anchorCtr="0" anchor="t" bIns="91425" lIns="91425" spcFirstLastPara="1" rIns="91425" wrap="square" tIns="91425">
            <a:noAutofit/>
          </a:bodyPr>
          <a:lstStyle/>
          <a:p>
            <a:pPr indent="0" lvl="0" marL="0" rtl="0" algn="ctr">
              <a:lnSpc>
                <a:spcPct val="120000"/>
              </a:lnSpc>
              <a:spcBef>
                <a:spcPts val="1800"/>
              </a:spcBef>
              <a:spcAft>
                <a:spcPts val="400"/>
              </a:spcAft>
              <a:buClr>
                <a:schemeClr val="dk1"/>
              </a:buClr>
              <a:buSzPts val="1100"/>
              <a:buFont typeface="Arial"/>
              <a:buNone/>
            </a:pPr>
            <a:r>
              <a:rPr b="1" lang="el" sz="3600" u="sng">
                <a:solidFill>
                  <a:srgbClr val="333333"/>
                </a:solidFill>
                <a:highlight>
                  <a:srgbClr val="FFFFFF"/>
                </a:highlight>
              </a:rPr>
              <a:t>Τι είναι η νόσος</a:t>
            </a:r>
            <a:endParaRPr sz="3600"/>
          </a:p>
        </p:txBody>
      </p:sp>
      <p:sp>
        <p:nvSpPr>
          <p:cNvPr id="63" name="Google Shape;63;p14"/>
          <p:cNvSpPr txBox="1"/>
          <p:nvPr>
            <p:ph idx="1" type="body"/>
          </p:nvPr>
        </p:nvSpPr>
        <p:spPr>
          <a:xfrm>
            <a:off x="482350" y="863550"/>
            <a:ext cx="5417400" cy="4111500"/>
          </a:xfrm>
          <a:prstGeom prst="rect">
            <a:avLst/>
          </a:prstGeom>
        </p:spPr>
        <p:txBody>
          <a:bodyPr anchorCtr="0" anchor="t" bIns="91425" lIns="91425" spcFirstLastPara="1" rIns="91425" wrap="square" tIns="91425">
            <a:noAutofit/>
          </a:bodyPr>
          <a:lstStyle/>
          <a:p>
            <a:pPr indent="0" lvl="0" marL="0" rtl="0" algn="just">
              <a:lnSpc>
                <a:spcPct val="120000"/>
              </a:lnSpc>
              <a:spcBef>
                <a:spcPts val="0"/>
              </a:spcBef>
              <a:spcAft>
                <a:spcPts val="0"/>
              </a:spcAft>
              <a:buNone/>
            </a:pPr>
            <a:r>
              <a:rPr b="1" lang="el" sz="2400">
                <a:solidFill>
                  <a:srgbClr val="333333"/>
                </a:solidFill>
                <a:highlight>
                  <a:srgbClr val="FFFFFF"/>
                </a:highlight>
              </a:rPr>
              <a:t>Το Σύνδρομο Επίκτητης Ανοσολογικής Ανεπάρκειας προκαλείται από τον ιό HIV. </a:t>
            </a:r>
            <a:endParaRPr b="1" sz="2400">
              <a:solidFill>
                <a:srgbClr val="333333"/>
              </a:solidFill>
              <a:highlight>
                <a:srgbClr val="FFFFFF"/>
              </a:highlight>
            </a:endParaRPr>
          </a:p>
          <a:p>
            <a:pPr indent="0" lvl="0" marL="0" rtl="0" algn="just">
              <a:lnSpc>
                <a:spcPct val="120000"/>
              </a:lnSpc>
              <a:spcBef>
                <a:spcPts val="1000"/>
              </a:spcBef>
              <a:spcAft>
                <a:spcPts val="1000"/>
              </a:spcAft>
              <a:buClr>
                <a:schemeClr val="dk1"/>
              </a:buClr>
              <a:buSzPts val="1100"/>
              <a:buFont typeface="Arial"/>
              <a:buNone/>
            </a:pPr>
            <a:r>
              <a:rPr b="1" lang="el" sz="2400">
                <a:solidFill>
                  <a:srgbClr val="333333"/>
                </a:solidFill>
                <a:highlight>
                  <a:srgbClr val="FFFFFF"/>
                </a:highlight>
              </a:rPr>
              <a:t>Η λοίμωξη προκαλεί σταδιακή καταστροφή του ανοσοποιητικού συστήματος του ανθρώπου, με αποτέλεσμα την ανάπτυξη ανεπάρκειας του ανοσοποιητικού.</a:t>
            </a:r>
            <a:endParaRPr sz="2400"/>
          </a:p>
        </p:txBody>
      </p:sp>
      <p:pic>
        <p:nvPicPr>
          <p:cNvPr id="64" name="Google Shape;64;p14"/>
          <p:cNvPicPr preferRelativeResize="0"/>
          <p:nvPr/>
        </p:nvPicPr>
        <p:blipFill>
          <a:blip r:embed="rId3">
            <a:alphaModFix/>
          </a:blip>
          <a:stretch>
            <a:fillRect/>
          </a:stretch>
        </p:blipFill>
        <p:spPr>
          <a:xfrm>
            <a:off x="6268225" y="1627729"/>
            <a:ext cx="2741725" cy="275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0"/>
            <a:ext cx="8520600" cy="10176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1000"/>
              </a:spcAft>
              <a:buClr>
                <a:schemeClr val="dk1"/>
              </a:buClr>
              <a:buSzPts val="1100"/>
              <a:buFont typeface="Arial"/>
              <a:buNone/>
            </a:pPr>
            <a:r>
              <a:rPr b="1" lang="el" sz="2400" u="sng">
                <a:solidFill>
                  <a:srgbClr val="333333"/>
                </a:solidFill>
                <a:highlight>
                  <a:srgbClr val="FFFFFF"/>
                </a:highlight>
              </a:rPr>
              <a:t>Πού οφείλεται η νόσος – Αίτια - Παράγοντες που την πυροδοτούν;</a:t>
            </a:r>
            <a:endParaRPr sz="2400"/>
          </a:p>
        </p:txBody>
      </p:sp>
      <p:sp>
        <p:nvSpPr>
          <p:cNvPr id="70" name="Google Shape;70;p15"/>
          <p:cNvSpPr txBox="1"/>
          <p:nvPr>
            <p:ph idx="1" type="body"/>
          </p:nvPr>
        </p:nvSpPr>
        <p:spPr>
          <a:xfrm>
            <a:off x="0" y="638225"/>
            <a:ext cx="6619800" cy="4379700"/>
          </a:xfrm>
          <a:prstGeom prst="rect">
            <a:avLst/>
          </a:prstGeom>
        </p:spPr>
        <p:txBody>
          <a:bodyPr anchorCtr="0" anchor="t" bIns="91425" lIns="91425" spcFirstLastPara="1" rIns="91425" wrap="square" tIns="91425">
            <a:noAutofit/>
          </a:bodyPr>
          <a:lstStyle/>
          <a:p>
            <a:pPr indent="0" lvl="0" marL="0" rtl="0" algn="just">
              <a:lnSpc>
                <a:spcPct val="120000"/>
              </a:lnSpc>
              <a:spcBef>
                <a:spcPts val="0"/>
              </a:spcBef>
              <a:spcAft>
                <a:spcPts val="0"/>
              </a:spcAft>
              <a:buClr>
                <a:schemeClr val="dk1"/>
              </a:buClr>
              <a:buSzPts val="1100"/>
              <a:buFont typeface="Arial"/>
              <a:buNone/>
            </a:pPr>
            <a:r>
              <a:rPr b="1" lang="el">
                <a:solidFill>
                  <a:srgbClr val="333333"/>
                </a:solidFill>
                <a:highlight>
                  <a:srgbClr val="FFFFFF"/>
                </a:highlight>
              </a:rPr>
              <a:t>Το σύνδρομο AIDS, είναι μία κατάσταση που εμφανίζεται 2 – 4 εβδομάδες μετά την προσβολή (μόλυνση) από το ιό HIV. Ο ιός μεταδίδεται με:</a:t>
            </a:r>
            <a:endParaRPr b="1">
              <a:solidFill>
                <a:srgbClr val="333333"/>
              </a:solidFill>
              <a:highlight>
                <a:srgbClr val="FFFFFF"/>
              </a:highlight>
            </a:endParaRPr>
          </a:p>
          <a:p>
            <a:pPr indent="-342900" lvl="0" marL="457200" rtl="0" algn="just">
              <a:lnSpc>
                <a:spcPct val="120000"/>
              </a:lnSpc>
              <a:spcBef>
                <a:spcPts val="1200"/>
              </a:spcBef>
              <a:spcAft>
                <a:spcPts val="0"/>
              </a:spcAft>
              <a:buClr>
                <a:srgbClr val="333333"/>
              </a:buClr>
              <a:buSzPts val="1800"/>
              <a:buChar char="●"/>
            </a:pPr>
            <a:r>
              <a:rPr b="1" lang="el">
                <a:solidFill>
                  <a:srgbClr val="333333"/>
                </a:solidFill>
                <a:highlight>
                  <a:srgbClr val="FFFFFF"/>
                </a:highlight>
              </a:rPr>
              <a:t>Τη σεξουαλική επαφή</a:t>
            </a:r>
            <a:endParaRPr b="1">
              <a:solidFill>
                <a:srgbClr val="333333"/>
              </a:solidFill>
              <a:highlight>
                <a:srgbClr val="FFFFFF"/>
              </a:highlight>
            </a:endParaRPr>
          </a:p>
          <a:p>
            <a:pPr indent="-342900" lvl="0" marL="457200" rtl="0" algn="just">
              <a:lnSpc>
                <a:spcPct val="120000"/>
              </a:lnSpc>
              <a:spcBef>
                <a:spcPts val="0"/>
              </a:spcBef>
              <a:spcAft>
                <a:spcPts val="0"/>
              </a:spcAft>
              <a:buClr>
                <a:srgbClr val="333333"/>
              </a:buClr>
              <a:buSzPts val="1800"/>
              <a:buChar char="●"/>
            </a:pPr>
            <a:r>
              <a:rPr b="1" lang="el">
                <a:solidFill>
                  <a:srgbClr val="333333"/>
                </a:solidFill>
                <a:highlight>
                  <a:srgbClr val="FFFFFF"/>
                </a:highlight>
              </a:rPr>
              <a:t>Τη λήψη ενδοφλέβιων ναρκωτικών ουσιών, χρησιμοποιώντας μολυσμένες βελόνες και σύριγγες</a:t>
            </a:r>
            <a:endParaRPr b="1">
              <a:solidFill>
                <a:srgbClr val="333333"/>
              </a:solidFill>
              <a:highlight>
                <a:srgbClr val="FFFFFF"/>
              </a:highlight>
            </a:endParaRPr>
          </a:p>
          <a:p>
            <a:pPr indent="-342900" lvl="0" marL="457200" rtl="0" algn="just">
              <a:lnSpc>
                <a:spcPct val="120000"/>
              </a:lnSpc>
              <a:spcBef>
                <a:spcPts val="0"/>
              </a:spcBef>
              <a:spcAft>
                <a:spcPts val="0"/>
              </a:spcAft>
              <a:buClr>
                <a:srgbClr val="333333"/>
              </a:buClr>
              <a:buSzPts val="1800"/>
              <a:buChar char="●"/>
            </a:pPr>
            <a:r>
              <a:rPr b="1" lang="el">
                <a:solidFill>
                  <a:srgbClr val="333333"/>
                </a:solidFill>
                <a:highlight>
                  <a:srgbClr val="FFFFFF"/>
                </a:highlight>
              </a:rPr>
              <a:t>Μέσω (δια) του πλακούντα από τη μητέρα στο έμβρυο</a:t>
            </a:r>
            <a:endParaRPr b="1">
              <a:solidFill>
                <a:srgbClr val="333333"/>
              </a:solidFill>
              <a:highlight>
                <a:srgbClr val="FFFFFF"/>
              </a:highlight>
            </a:endParaRPr>
          </a:p>
          <a:p>
            <a:pPr indent="-342900" lvl="0" marL="457200" rtl="0" algn="just">
              <a:lnSpc>
                <a:spcPct val="120000"/>
              </a:lnSpc>
              <a:spcBef>
                <a:spcPts val="0"/>
              </a:spcBef>
              <a:spcAft>
                <a:spcPts val="0"/>
              </a:spcAft>
              <a:buClr>
                <a:srgbClr val="333333"/>
              </a:buClr>
              <a:buSzPts val="1800"/>
              <a:buChar char="●"/>
            </a:pPr>
            <a:r>
              <a:rPr b="1" lang="el">
                <a:solidFill>
                  <a:srgbClr val="333333"/>
                </a:solidFill>
                <a:highlight>
                  <a:srgbClr val="FFFFFF"/>
                </a:highlight>
              </a:rPr>
              <a:t>Τις μεταγγίσεις μολυσμένου αίματος και παραγώγων του (σπάνια πια, λόγω των κατάλληλων ελέγχων του αίματος)</a:t>
            </a:r>
            <a:endParaRPr b="1">
              <a:solidFill>
                <a:srgbClr val="333333"/>
              </a:solidFill>
              <a:highlight>
                <a:srgbClr val="FFFFFF"/>
              </a:highlight>
            </a:endParaRPr>
          </a:p>
          <a:p>
            <a:pPr indent="-342900" lvl="0" marL="457200" rtl="0" algn="just">
              <a:lnSpc>
                <a:spcPct val="120000"/>
              </a:lnSpc>
              <a:spcBef>
                <a:spcPts val="0"/>
              </a:spcBef>
              <a:spcAft>
                <a:spcPts val="0"/>
              </a:spcAft>
              <a:buClr>
                <a:srgbClr val="333333"/>
              </a:buClr>
              <a:buSzPts val="1800"/>
              <a:buChar char="●"/>
            </a:pPr>
            <a:r>
              <a:rPr b="1" lang="el">
                <a:solidFill>
                  <a:srgbClr val="333333"/>
                </a:solidFill>
                <a:highlight>
                  <a:srgbClr val="FFFFFF"/>
                </a:highlight>
              </a:rPr>
              <a:t>Το θηλασμό (σχετικά σπάνια)</a:t>
            </a:r>
            <a:endParaRPr/>
          </a:p>
        </p:txBody>
      </p:sp>
      <p:pic>
        <p:nvPicPr>
          <p:cNvPr id="71" name="Google Shape;71;p15"/>
          <p:cNvPicPr preferRelativeResize="0"/>
          <p:nvPr/>
        </p:nvPicPr>
        <p:blipFill>
          <a:blip r:embed="rId3">
            <a:alphaModFix/>
          </a:blip>
          <a:stretch>
            <a:fillRect/>
          </a:stretch>
        </p:blipFill>
        <p:spPr>
          <a:xfrm>
            <a:off x="6806700" y="1974775"/>
            <a:ext cx="2337300" cy="316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523425" y="383675"/>
            <a:ext cx="7698600" cy="801000"/>
          </a:xfrm>
          <a:prstGeom prst="rect">
            <a:avLst/>
          </a:prstGeom>
        </p:spPr>
        <p:txBody>
          <a:bodyPr anchorCtr="0" anchor="t" bIns="91425" lIns="91425" spcFirstLastPara="1" rIns="91425" wrap="square" tIns="91425">
            <a:noAutofit/>
          </a:bodyPr>
          <a:lstStyle/>
          <a:p>
            <a:pPr indent="0" lvl="0" marL="0" rtl="0" algn="ctr">
              <a:lnSpc>
                <a:spcPct val="120000"/>
              </a:lnSpc>
              <a:spcBef>
                <a:spcPts val="1800"/>
              </a:spcBef>
              <a:spcAft>
                <a:spcPts val="400"/>
              </a:spcAft>
              <a:buNone/>
            </a:pPr>
            <a:r>
              <a:rPr lang="el" sz="2400" u="sng">
                <a:solidFill>
                  <a:srgbClr val="333333"/>
                </a:solidFill>
                <a:highlight>
                  <a:srgbClr val="FFFFFF"/>
                </a:highlight>
                <a:latin typeface="Arial"/>
                <a:ea typeface="Arial"/>
                <a:cs typeface="Arial"/>
                <a:sym typeface="Arial"/>
              </a:rPr>
              <a:t>Πως εκδηλώνεται η νόσος - Συμπτώματα</a:t>
            </a:r>
            <a:endParaRPr sz="2400"/>
          </a:p>
        </p:txBody>
      </p:sp>
      <p:sp>
        <p:nvSpPr>
          <p:cNvPr id="77" name="Google Shape;77;p16"/>
          <p:cNvSpPr txBox="1"/>
          <p:nvPr>
            <p:ph idx="1" type="body"/>
          </p:nvPr>
        </p:nvSpPr>
        <p:spPr>
          <a:xfrm>
            <a:off x="311700" y="1228675"/>
            <a:ext cx="5432100" cy="3340200"/>
          </a:xfrm>
          <a:prstGeom prst="rect">
            <a:avLst/>
          </a:prstGeom>
        </p:spPr>
        <p:txBody>
          <a:bodyPr anchorCtr="0" anchor="t" bIns="91425" lIns="91425" spcFirstLastPara="1" rIns="91425" wrap="square" tIns="91425">
            <a:noAutofit/>
          </a:bodyPr>
          <a:lstStyle/>
          <a:p>
            <a:pPr indent="-342900" lvl="0" marL="457200" rtl="0" algn="just">
              <a:lnSpc>
                <a:spcPct val="120000"/>
              </a:lnSpc>
              <a:spcBef>
                <a:spcPts val="120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Διογκωμένοι λεμφαδένες</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Μειωμένη όρεξη</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Μυϊκή δυσκαμψία ή άλγος</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Αίσθημα κόπωσης ή κακουχία</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Πυρετός</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Πονόλαιμος</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Έλκη στη στοματική κοιλότητα και στον οισοφάγο</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Κεφαλαλγία</a:t>
            </a:r>
            <a:endParaRPr b="1">
              <a:solidFill>
                <a:srgbClr val="333333"/>
              </a:solidFill>
              <a:highlight>
                <a:srgbClr val="FFFFFF"/>
              </a:highlight>
              <a:latin typeface="Arial"/>
              <a:ea typeface="Arial"/>
              <a:cs typeface="Arial"/>
              <a:sym typeface="Arial"/>
            </a:endParaRPr>
          </a:p>
          <a:p>
            <a:pPr indent="-342900" lvl="0" marL="457200" rtl="0" algn="just">
              <a:lnSpc>
                <a:spcPct val="120000"/>
              </a:lnSpc>
              <a:spcBef>
                <a:spcPts val="0"/>
              </a:spcBef>
              <a:spcAft>
                <a:spcPts val="0"/>
              </a:spcAft>
              <a:buClr>
                <a:srgbClr val="333333"/>
              </a:buClr>
              <a:buSzPts val="1800"/>
              <a:buFont typeface="Arial"/>
              <a:buChar char="●"/>
            </a:pPr>
            <a:r>
              <a:rPr b="1" lang="el">
                <a:solidFill>
                  <a:srgbClr val="333333"/>
                </a:solidFill>
                <a:highlight>
                  <a:srgbClr val="FFFFFF"/>
                </a:highlight>
                <a:latin typeface="Arial"/>
                <a:ea typeface="Arial"/>
                <a:cs typeface="Arial"/>
                <a:sym typeface="Arial"/>
              </a:rPr>
              <a:t>Εξάνθημα</a:t>
            </a:r>
            <a:endParaRPr b="1">
              <a:solidFill>
                <a:srgbClr val="333333"/>
              </a:solidFill>
              <a:highlight>
                <a:srgbClr val="FFFFFF"/>
              </a:highlight>
              <a:latin typeface="Arial"/>
              <a:ea typeface="Arial"/>
              <a:cs typeface="Arial"/>
              <a:sym typeface="Arial"/>
            </a:endParaRPr>
          </a:p>
          <a:p>
            <a:pPr indent="0" lvl="0" marL="0" rtl="0" algn="l">
              <a:spcBef>
                <a:spcPts val="1200"/>
              </a:spcBef>
              <a:spcAft>
                <a:spcPts val="1600"/>
              </a:spcAft>
              <a:buNone/>
            </a:pPr>
            <a:r>
              <a:t/>
            </a:r>
            <a:endParaRPr/>
          </a:p>
        </p:txBody>
      </p:sp>
      <p:pic>
        <p:nvPicPr>
          <p:cNvPr id="78" name="Google Shape;78;p16"/>
          <p:cNvPicPr preferRelativeResize="0"/>
          <p:nvPr/>
        </p:nvPicPr>
        <p:blipFill>
          <a:blip r:embed="rId3">
            <a:alphaModFix/>
          </a:blip>
          <a:stretch>
            <a:fillRect/>
          </a:stretch>
        </p:blipFill>
        <p:spPr>
          <a:xfrm>
            <a:off x="5743800" y="1275350"/>
            <a:ext cx="3124200" cy="262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0" y="311550"/>
            <a:ext cx="8520600" cy="801000"/>
          </a:xfrm>
          <a:prstGeom prst="rect">
            <a:avLst/>
          </a:prstGeom>
        </p:spPr>
        <p:txBody>
          <a:bodyPr anchorCtr="0" anchor="t" bIns="91425" lIns="91425" spcFirstLastPara="1" rIns="91425" wrap="square" tIns="91425">
            <a:noAutofit/>
          </a:bodyPr>
          <a:lstStyle/>
          <a:p>
            <a:pPr indent="0" lvl="0" marL="0" rtl="0" algn="ctr">
              <a:lnSpc>
                <a:spcPct val="115000"/>
              </a:lnSpc>
              <a:spcBef>
                <a:spcPts val="1800"/>
              </a:spcBef>
              <a:spcAft>
                <a:spcPts val="400"/>
              </a:spcAft>
              <a:buNone/>
            </a:pPr>
            <a:r>
              <a:rPr lang="el" sz="2400" u="sng">
                <a:solidFill>
                  <a:srgbClr val="333333"/>
                </a:solidFill>
                <a:highlight>
                  <a:srgbClr val="FFFFFF"/>
                </a:highlight>
                <a:latin typeface="Arial"/>
                <a:ea typeface="Arial"/>
                <a:cs typeface="Arial"/>
                <a:sym typeface="Arial"/>
              </a:rPr>
              <a:t>Ποιες είναι οι επιπλοκές</a:t>
            </a:r>
            <a:endParaRPr sz="2400"/>
          </a:p>
        </p:txBody>
      </p:sp>
      <p:sp>
        <p:nvSpPr>
          <p:cNvPr id="84" name="Google Shape;84;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17500" lvl="0" marL="457200" rtl="0" algn="just">
              <a:spcBef>
                <a:spcPts val="1200"/>
              </a:spcBef>
              <a:spcAft>
                <a:spcPts val="0"/>
              </a:spcAft>
              <a:buClr>
                <a:srgbClr val="333333"/>
              </a:buClr>
              <a:buSzPts val="1400"/>
              <a:buFont typeface="Arial"/>
              <a:buChar char="●"/>
            </a:pPr>
            <a:r>
              <a:rPr b="1" lang="el" sz="1400">
                <a:solidFill>
                  <a:srgbClr val="333333"/>
                </a:solidFill>
                <a:highlight>
                  <a:srgbClr val="FFFFFF"/>
                </a:highlight>
                <a:latin typeface="Arial"/>
                <a:ea typeface="Arial"/>
                <a:cs typeface="Arial"/>
                <a:sym typeface="Arial"/>
              </a:rPr>
              <a:t>Αυτοάνοσα νοσήματα</a:t>
            </a:r>
            <a:endParaRPr b="1" sz="1400">
              <a:solidFill>
                <a:srgbClr val="333333"/>
              </a:solidFill>
              <a:highlight>
                <a:srgbClr val="FFFFFF"/>
              </a:highlight>
              <a:latin typeface="Arial"/>
              <a:ea typeface="Arial"/>
              <a:cs typeface="Arial"/>
              <a:sym typeface="Arial"/>
            </a:endParaRPr>
          </a:p>
          <a:p>
            <a:pPr indent="-317500" lvl="0" marL="457200" rtl="0" algn="just">
              <a:spcBef>
                <a:spcPts val="0"/>
              </a:spcBef>
              <a:spcAft>
                <a:spcPts val="0"/>
              </a:spcAft>
              <a:buClr>
                <a:srgbClr val="333333"/>
              </a:buClr>
              <a:buSzPts val="1400"/>
              <a:buFont typeface="Arial"/>
              <a:buChar char="●"/>
            </a:pPr>
            <a:r>
              <a:rPr b="1" lang="el" sz="1400">
                <a:solidFill>
                  <a:srgbClr val="333333"/>
                </a:solidFill>
                <a:highlight>
                  <a:srgbClr val="FFFFFF"/>
                </a:highlight>
                <a:latin typeface="Arial"/>
                <a:ea typeface="Arial"/>
                <a:cs typeface="Arial"/>
                <a:sym typeface="Arial"/>
              </a:rPr>
              <a:t>Καρκίνος (σάρκωμα Καπόζι, λέμφωμα)</a:t>
            </a:r>
            <a:endParaRPr b="1" sz="1400">
              <a:solidFill>
                <a:srgbClr val="333333"/>
              </a:solidFill>
              <a:highlight>
                <a:srgbClr val="FFFFFF"/>
              </a:highlight>
              <a:latin typeface="Arial"/>
              <a:ea typeface="Arial"/>
              <a:cs typeface="Arial"/>
              <a:sym typeface="Arial"/>
            </a:endParaRPr>
          </a:p>
          <a:p>
            <a:pPr indent="-317500" lvl="0" marL="457200" rtl="0" algn="just">
              <a:spcBef>
                <a:spcPts val="0"/>
              </a:spcBef>
              <a:spcAft>
                <a:spcPts val="0"/>
              </a:spcAft>
              <a:buClr>
                <a:srgbClr val="333333"/>
              </a:buClr>
              <a:buSzPts val="1400"/>
              <a:buFont typeface="Arial"/>
              <a:buChar char="●"/>
            </a:pPr>
            <a:r>
              <a:rPr b="1" lang="el" sz="1400">
                <a:solidFill>
                  <a:srgbClr val="333333"/>
                </a:solidFill>
                <a:highlight>
                  <a:srgbClr val="FFFFFF"/>
                </a:highlight>
                <a:latin typeface="Arial"/>
                <a:ea typeface="Arial"/>
                <a:cs typeface="Arial"/>
                <a:sym typeface="Arial"/>
              </a:rPr>
              <a:t>Ευκαιριακές λοιμώξεις (συνήθως σε μεταγενέστερη φάση)</a:t>
            </a:r>
            <a:endParaRPr b="1" sz="1400">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Καντιτίαση</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Διάφορες εντεροκολίτιδες</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Λοίμωξη από κυτταρομεγαλοϊό</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Πνευμονία από Pneumocystis carinii</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Πολλαπλή λευκοεγκεφαλοπάθεια</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Μικροβιαιμία από salmonella ή άλλα μικρόβια</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Φυματίωση</a:t>
            </a:r>
            <a:endParaRPr b="1">
              <a:solidFill>
                <a:srgbClr val="333333"/>
              </a:solidFill>
              <a:highlight>
                <a:srgbClr val="FFFFFF"/>
              </a:highlight>
              <a:latin typeface="Arial"/>
              <a:ea typeface="Arial"/>
              <a:cs typeface="Arial"/>
              <a:sym typeface="Arial"/>
            </a:endParaRPr>
          </a:p>
          <a:p>
            <a:pPr indent="-317500" lvl="1" marL="914400" rtl="0" algn="just">
              <a:spcBef>
                <a:spcPts val="0"/>
              </a:spcBef>
              <a:spcAft>
                <a:spcPts val="0"/>
              </a:spcAft>
              <a:buClr>
                <a:srgbClr val="333333"/>
              </a:buClr>
              <a:buSzPts val="1400"/>
              <a:buFont typeface="Arial"/>
              <a:buChar char="○"/>
            </a:pPr>
            <a:r>
              <a:rPr b="1" lang="el">
                <a:solidFill>
                  <a:srgbClr val="333333"/>
                </a:solidFill>
                <a:highlight>
                  <a:srgbClr val="FFFFFF"/>
                </a:highlight>
                <a:latin typeface="Arial"/>
                <a:ea typeface="Arial"/>
                <a:cs typeface="Arial"/>
                <a:sym typeface="Arial"/>
              </a:rPr>
              <a:t>κλπ</a:t>
            </a:r>
            <a:endParaRPr b="1">
              <a:solidFill>
                <a:srgbClr val="333333"/>
              </a:solidFill>
              <a:highlight>
                <a:srgbClr val="FFFFFF"/>
              </a:highlight>
              <a:latin typeface="Arial"/>
              <a:ea typeface="Arial"/>
              <a:cs typeface="Arial"/>
              <a:sym typeface="Arial"/>
            </a:endParaRPr>
          </a:p>
          <a:p>
            <a:pPr indent="0" lvl="0" marL="0" rtl="0" algn="l">
              <a:spcBef>
                <a:spcPts val="1200"/>
              </a:spcBef>
              <a:spcAft>
                <a:spcPts val="1600"/>
              </a:spcAft>
              <a:buNone/>
            </a:pPr>
            <a:r>
              <a:t/>
            </a:r>
            <a:endParaRPr/>
          </a:p>
        </p:txBody>
      </p:sp>
      <p:pic>
        <p:nvPicPr>
          <p:cNvPr id="85" name="Google Shape;85;p17"/>
          <p:cNvPicPr preferRelativeResize="0"/>
          <p:nvPr/>
        </p:nvPicPr>
        <p:blipFill>
          <a:blip r:embed="rId3">
            <a:alphaModFix/>
          </a:blip>
          <a:stretch>
            <a:fillRect/>
          </a:stretch>
        </p:blipFill>
        <p:spPr>
          <a:xfrm>
            <a:off x="6181175" y="1406725"/>
            <a:ext cx="2466975" cy="215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302200"/>
            <a:ext cx="8520600" cy="801000"/>
          </a:xfrm>
          <a:prstGeom prst="rect">
            <a:avLst/>
          </a:prstGeom>
        </p:spPr>
        <p:txBody>
          <a:bodyPr anchorCtr="0" anchor="t" bIns="91425" lIns="91425" spcFirstLastPara="1" rIns="91425" wrap="square" tIns="91425">
            <a:noAutofit/>
          </a:bodyPr>
          <a:lstStyle/>
          <a:p>
            <a:pPr indent="0" lvl="0" marL="0" rtl="0" algn="ctr">
              <a:lnSpc>
                <a:spcPct val="115000"/>
              </a:lnSpc>
              <a:spcBef>
                <a:spcPts val="1800"/>
              </a:spcBef>
              <a:spcAft>
                <a:spcPts val="400"/>
              </a:spcAft>
              <a:buNone/>
            </a:pPr>
            <a:r>
              <a:rPr lang="el" sz="2400" u="sng">
                <a:solidFill>
                  <a:srgbClr val="333333"/>
                </a:solidFill>
                <a:highlight>
                  <a:srgbClr val="FFFFFF"/>
                </a:highlight>
                <a:latin typeface="Arial"/>
                <a:ea typeface="Arial"/>
                <a:cs typeface="Arial"/>
                <a:sym typeface="Arial"/>
              </a:rPr>
              <a:t>Θεραπεία – Μέθοδοι αντιμετώπισης</a:t>
            </a:r>
            <a:endParaRPr sz="2400"/>
          </a:p>
        </p:txBody>
      </p:sp>
      <p:sp>
        <p:nvSpPr>
          <p:cNvPr id="91" name="Google Shape;91;p18"/>
          <p:cNvSpPr txBox="1"/>
          <p:nvPr>
            <p:ph idx="1" type="body"/>
          </p:nvPr>
        </p:nvSpPr>
        <p:spPr>
          <a:xfrm>
            <a:off x="311740" y="1238002"/>
            <a:ext cx="6009000" cy="39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400">
                <a:solidFill>
                  <a:srgbClr val="333333"/>
                </a:solidFill>
                <a:highlight>
                  <a:srgbClr val="FFFFFF"/>
                </a:highlight>
                <a:latin typeface="Arial"/>
                <a:ea typeface="Arial"/>
                <a:cs typeface="Arial"/>
                <a:sym typeface="Arial"/>
              </a:rPr>
              <a:t>Άτομα με HIV λοίμωξη, πρέπει να ενημερωθούν λεπτομερώς για τη νόσο και τη θεραπεία της και σε συνεργασία με τον ιατρό τους να καθορίζουν το είδος της θεραπείας που θα ακολουθήσουν και τις αλλαγές στη ζωή τους.</a:t>
            </a:r>
            <a:endParaRPr b="1" sz="1400">
              <a:solidFill>
                <a:srgbClr val="333333"/>
              </a:solidFill>
              <a:highlight>
                <a:srgbClr val="FFFFFF"/>
              </a:highlight>
              <a:latin typeface="Arial"/>
              <a:ea typeface="Arial"/>
              <a:cs typeface="Arial"/>
              <a:sym typeface="Arial"/>
            </a:endParaRPr>
          </a:p>
          <a:p>
            <a:pPr indent="0" lvl="0" marL="0" rtl="0" algn="l">
              <a:spcBef>
                <a:spcPts val="0"/>
              </a:spcBef>
              <a:spcAft>
                <a:spcPts val="0"/>
              </a:spcAft>
              <a:buNone/>
            </a:pPr>
            <a:r>
              <a:rPr b="1" lang="el" sz="1400">
                <a:solidFill>
                  <a:srgbClr val="333333"/>
                </a:solidFill>
                <a:highlight>
                  <a:srgbClr val="FFFFFF"/>
                </a:highlight>
                <a:latin typeface="Arial"/>
                <a:ea typeface="Arial"/>
                <a:cs typeface="Arial"/>
                <a:sym typeface="Arial"/>
              </a:rPr>
              <a:t> </a:t>
            </a:r>
            <a:endParaRPr b="1" sz="1400">
              <a:solidFill>
                <a:srgbClr val="333333"/>
              </a:solidFill>
              <a:highlight>
                <a:srgbClr val="FFFFFF"/>
              </a:highlight>
              <a:latin typeface="Arial"/>
              <a:ea typeface="Arial"/>
              <a:cs typeface="Arial"/>
              <a:sym typeface="Arial"/>
            </a:endParaRPr>
          </a:p>
          <a:p>
            <a:pPr indent="0" lvl="0" marL="0" rtl="0" algn="l">
              <a:spcBef>
                <a:spcPts val="0"/>
              </a:spcBef>
              <a:spcAft>
                <a:spcPts val="0"/>
              </a:spcAft>
              <a:buNone/>
            </a:pPr>
            <a:r>
              <a:rPr b="1" lang="el" sz="1400">
                <a:solidFill>
                  <a:srgbClr val="333333"/>
                </a:solidFill>
                <a:highlight>
                  <a:srgbClr val="FFFFFF"/>
                </a:highlight>
                <a:latin typeface="Arial"/>
                <a:ea typeface="Arial"/>
                <a:cs typeface="Arial"/>
                <a:sym typeface="Arial"/>
              </a:rPr>
              <a:t>Χρήσιμοι κανόνες υγιεινής (ειδικά στα πρώιμα στάδια της λοίμωξης):</a:t>
            </a:r>
            <a:endParaRPr b="1" sz="1400">
              <a:solidFill>
                <a:srgbClr val="333333"/>
              </a:solidFill>
              <a:highlight>
                <a:srgbClr val="FFFFFF"/>
              </a:highlight>
              <a:latin typeface="Arial"/>
              <a:ea typeface="Arial"/>
              <a:cs typeface="Arial"/>
              <a:sym typeface="Arial"/>
            </a:endParaRPr>
          </a:p>
          <a:p>
            <a:pPr indent="-317500" lvl="0" marL="457200" rtl="0" algn="l">
              <a:spcBef>
                <a:spcPts val="1200"/>
              </a:spcBef>
              <a:spcAft>
                <a:spcPts val="0"/>
              </a:spcAft>
              <a:buClr>
                <a:srgbClr val="333333"/>
              </a:buClr>
              <a:buSzPts val="1400"/>
              <a:buFont typeface="Arial"/>
              <a:buChar char="●"/>
            </a:pPr>
            <a:r>
              <a:rPr b="1" lang="el" sz="1400">
                <a:solidFill>
                  <a:srgbClr val="333333"/>
                </a:solidFill>
                <a:highlight>
                  <a:srgbClr val="FFFFFF"/>
                </a:highlight>
                <a:latin typeface="Arial"/>
                <a:ea typeface="Arial"/>
                <a:cs typeface="Arial"/>
                <a:sym typeface="Arial"/>
              </a:rPr>
              <a:t>Χρησιμοποιείτε πάντα προφυλακτικό και έχετε σεξουαλικές επαφές με ασφάλεια. Η νόσος έχει υψηλή μεταδοτικότητα, ιδιαίτερα τους πρώτους μήνες της μόλυνσης.</a:t>
            </a:r>
            <a:endParaRPr b="1" sz="1400">
              <a:solidFill>
                <a:srgbClr val="333333"/>
              </a:solidFill>
              <a:highlight>
                <a:srgbClr val="FFFFFF"/>
              </a:highlight>
              <a:latin typeface="Arial"/>
              <a:ea typeface="Arial"/>
              <a:cs typeface="Arial"/>
              <a:sym typeface="Arial"/>
            </a:endParaRPr>
          </a:p>
          <a:p>
            <a:pPr indent="-317500" lvl="0" marL="457200" rtl="0" algn="l">
              <a:spcBef>
                <a:spcPts val="0"/>
              </a:spcBef>
              <a:spcAft>
                <a:spcPts val="0"/>
              </a:spcAft>
              <a:buClr>
                <a:srgbClr val="333333"/>
              </a:buClr>
              <a:buSzPts val="1400"/>
              <a:buFont typeface="Arial"/>
              <a:buChar char="●"/>
            </a:pPr>
            <a:r>
              <a:rPr b="1" lang="el" sz="1400">
                <a:solidFill>
                  <a:srgbClr val="333333"/>
                </a:solidFill>
                <a:highlight>
                  <a:srgbClr val="FFFFFF"/>
                </a:highlight>
                <a:latin typeface="Arial"/>
                <a:ea typeface="Arial"/>
                <a:cs typeface="Arial"/>
                <a:sym typeface="Arial"/>
              </a:rPr>
              <a:t>Αποφύγετε να έρθετε σε επαφή με άτομα που παρουσιάζουν οξεία λοιμώδη νόσο</a:t>
            </a:r>
            <a:endParaRPr b="1" sz="1400">
              <a:solidFill>
                <a:srgbClr val="333333"/>
              </a:solidFill>
              <a:highlight>
                <a:srgbClr val="FFFFFF"/>
              </a:highlight>
              <a:latin typeface="Arial"/>
              <a:ea typeface="Arial"/>
              <a:cs typeface="Arial"/>
              <a:sym typeface="Arial"/>
            </a:endParaRPr>
          </a:p>
          <a:p>
            <a:pPr indent="0" lvl="0" marL="0" rtl="0" algn="l">
              <a:spcBef>
                <a:spcPts val="1200"/>
              </a:spcBef>
              <a:spcAft>
                <a:spcPts val="1600"/>
              </a:spcAft>
              <a:buNone/>
            </a:pPr>
            <a:r>
              <a:t/>
            </a:r>
            <a:endParaRPr sz="1400"/>
          </a:p>
        </p:txBody>
      </p:sp>
      <p:pic>
        <p:nvPicPr>
          <p:cNvPr id="92" name="Google Shape;92;p18"/>
          <p:cNvPicPr preferRelativeResize="0"/>
          <p:nvPr/>
        </p:nvPicPr>
        <p:blipFill>
          <a:blip r:embed="rId3">
            <a:alphaModFix/>
          </a:blip>
          <a:stretch>
            <a:fillRect/>
          </a:stretch>
        </p:blipFill>
        <p:spPr>
          <a:xfrm rot="-374014">
            <a:off x="6480250" y="1396500"/>
            <a:ext cx="2466975" cy="220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02200"/>
            <a:ext cx="8520600" cy="801000"/>
          </a:xfrm>
          <a:prstGeom prst="rect">
            <a:avLst/>
          </a:prstGeom>
        </p:spPr>
        <p:txBody>
          <a:bodyPr anchorCtr="0" anchor="t" bIns="91425" lIns="91425" spcFirstLastPara="1" rIns="91425" wrap="square" tIns="91425">
            <a:noAutofit/>
          </a:bodyPr>
          <a:lstStyle/>
          <a:p>
            <a:pPr indent="0" lvl="0" marL="0" rtl="0" algn="ctr">
              <a:lnSpc>
                <a:spcPct val="120000"/>
              </a:lnSpc>
              <a:spcBef>
                <a:spcPts val="1800"/>
              </a:spcBef>
              <a:spcAft>
                <a:spcPts val="0"/>
              </a:spcAft>
              <a:buNone/>
            </a:pPr>
            <a:r>
              <a:rPr lang="el" sz="2400" u="sng">
                <a:solidFill>
                  <a:srgbClr val="000000"/>
                </a:solidFill>
                <a:highlight>
                  <a:srgbClr val="FFFFFF"/>
                </a:highlight>
                <a:latin typeface="Arial"/>
                <a:ea typeface="Arial"/>
                <a:cs typeface="Arial"/>
                <a:sym typeface="Arial"/>
              </a:rPr>
              <a:t>Πώς να προφυλαχτείτε από τη νόσο - Πρόγνωση</a:t>
            </a:r>
            <a:endParaRPr sz="2400" u="sng">
              <a:solidFill>
                <a:srgbClr val="000000"/>
              </a:solidFill>
              <a:highlight>
                <a:srgbClr val="FFFFFF"/>
              </a:highlight>
              <a:latin typeface="Arial"/>
              <a:ea typeface="Arial"/>
              <a:cs typeface="Arial"/>
              <a:sym typeface="Arial"/>
            </a:endParaRPr>
          </a:p>
          <a:p>
            <a:pPr indent="0" lvl="0" marL="457200" rtl="0" algn="just">
              <a:lnSpc>
                <a:spcPct val="115000"/>
              </a:lnSpc>
              <a:spcBef>
                <a:spcPts val="1200"/>
              </a:spcBef>
              <a:spcAft>
                <a:spcPts val="0"/>
              </a:spcAft>
              <a:buNone/>
            </a:pPr>
            <a:r>
              <a:t/>
            </a:r>
            <a:endParaRPr sz="2400">
              <a:solidFill>
                <a:srgbClr val="333333"/>
              </a:solidFill>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98" name="Google Shape;98;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just">
              <a:lnSpc>
                <a:spcPct val="120000"/>
              </a:lnSpc>
              <a:spcBef>
                <a:spcPts val="0"/>
              </a:spcBef>
              <a:spcAft>
                <a:spcPts val="0"/>
              </a:spcAft>
              <a:buNone/>
            </a:pPr>
            <a:r>
              <a:rPr b="1" lang="el" sz="1100">
                <a:solidFill>
                  <a:srgbClr val="000000"/>
                </a:solidFill>
                <a:highlight>
                  <a:srgbClr val="FFFFFF"/>
                </a:highlight>
                <a:latin typeface="Arial"/>
                <a:ea typeface="Arial"/>
                <a:cs typeface="Arial"/>
                <a:sym typeface="Arial"/>
              </a:rPr>
              <a:t>Η HIV λοίμωξη αποτελεί μια μακροχρόνια νόσο, για την οποία ακολουθείται θεραπευτική αγωγή, ωστόσο δεν υπάρχει ίαση. Ζωτικής σημασίας είναι η πρόληψη των επιπλοκών και η καθυστέρηση της εξέλιξης σε AIDS. Επί του παρόντος, δεν εξελίσσονται όλες οι περιπτώσεις της λοίμωξης HIV σε AIDS, αν και στην πλειοψηφία τους, τελικά αυτό συμβαίνει.</a:t>
            </a:r>
            <a:endParaRPr b="1" sz="1100">
              <a:solidFill>
                <a:srgbClr val="000000"/>
              </a:solidFill>
              <a:highlight>
                <a:srgbClr val="FFFFFF"/>
              </a:highlight>
              <a:latin typeface="Arial"/>
              <a:ea typeface="Arial"/>
              <a:cs typeface="Arial"/>
              <a:sym typeface="Arial"/>
            </a:endParaRPr>
          </a:p>
          <a:p>
            <a:pPr indent="0" lvl="0" marL="0" rtl="0" algn="just">
              <a:lnSpc>
                <a:spcPct val="120000"/>
              </a:lnSpc>
              <a:spcBef>
                <a:spcPts val="1000"/>
              </a:spcBef>
              <a:spcAft>
                <a:spcPts val="0"/>
              </a:spcAft>
              <a:buNone/>
            </a:pPr>
            <a:r>
              <a:rPr b="1" lang="el" sz="1100">
                <a:solidFill>
                  <a:srgbClr val="000000"/>
                </a:solidFill>
                <a:highlight>
                  <a:srgbClr val="FFFFFF"/>
                </a:highlight>
                <a:latin typeface="Arial"/>
                <a:ea typeface="Arial"/>
                <a:cs typeface="Arial"/>
                <a:sym typeface="Arial"/>
              </a:rPr>
              <a:t> </a:t>
            </a:r>
            <a:endParaRPr b="1" sz="1100">
              <a:solidFill>
                <a:srgbClr val="000000"/>
              </a:solidFill>
              <a:highlight>
                <a:srgbClr val="FFFFFF"/>
              </a:highlight>
              <a:latin typeface="Arial"/>
              <a:ea typeface="Arial"/>
              <a:cs typeface="Arial"/>
              <a:sym typeface="Arial"/>
            </a:endParaRPr>
          </a:p>
          <a:p>
            <a:pPr indent="0" lvl="0" marL="0" rtl="0" algn="just">
              <a:lnSpc>
                <a:spcPct val="120000"/>
              </a:lnSpc>
              <a:spcBef>
                <a:spcPts val="1000"/>
              </a:spcBef>
              <a:spcAft>
                <a:spcPts val="0"/>
              </a:spcAft>
              <a:buNone/>
            </a:pPr>
            <a:r>
              <a:rPr b="1" lang="el" sz="1100">
                <a:solidFill>
                  <a:srgbClr val="000000"/>
                </a:solidFill>
                <a:highlight>
                  <a:srgbClr val="FFFFFF"/>
                </a:highlight>
                <a:latin typeface="Arial"/>
                <a:ea typeface="Arial"/>
                <a:cs typeface="Arial"/>
                <a:sym typeface="Arial"/>
              </a:rPr>
              <a:t>Ασφαλείς σεξουαλικές επαφές, μειώνουν την πιθανότητα προσβολής και μετάδοσης της λοίμωξης. Παραμένει ωστόσο ο κίνδυνος προσβολής, ακόμη και με ασφαλές σεξ, μιας και τα προφυλακτικά μπορεί να σπάσουν. Η αποχή είναι ο μόνος σίγουρος τρόπος πρόληψης της σεξουαλικής μετάδοσης του ιού του HIV.</a:t>
            </a:r>
            <a:endParaRPr b="1" sz="1100">
              <a:solidFill>
                <a:srgbClr val="000000"/>
              </a:solidFill>
              <a:highlight>
                <a:srgbClr val="FFFFFF"/>
              </a:highlight>
              <a:latin typeface="Arial"/>
              <a:ea typeface="Arial"/>
              <a:cs typeface="Arial"/>
              <a:sym typeface="Arial"/>
            </a:endParaRPr>
          </a:p>
          <a:p>
            <a:pPr indent="0" lvl="0" marL="0" rtl="0" algn="l">
              <a:spcBef>
                <a:spcPts val="1000"/>
              </a:spcBef>
              <a:spcAft>
                <a:spcPts val="1600"/>
              </a:spcAft>
              <a:buNone/>
            </a:pPr>
            <a:r>
              <a:t/>
            </a:r>
            <a:endParaRPr b="1" sz="1100">
              <a:solidFill>
                <a:srgbClr val="333333"/>
              </a:solidFill>
              <a:highlight>
                <a:srgbClr val="FFFFFF"/>
              </a:highlight>
              <a:latin typeface="Arial"/>
              <a:ea typeface="Arial"/>
              <a:cs typeface="Arial"/>
              <a:sym typeface="Arial"/>
            </a:endParaRPr>
          </a:p>
        </p:txBody>
      </p:sp>
      <p:pic>
        <p:nvPicPr>
          <p:cNvPr id="99" name="Google Shape;99;p19"/>
          <p:cNvPicPr preferRelativeResize="0"/>
          <p:nvPr/>
        </p:nvPicPr>
        <p:blipFill>
          <a:blip r:embed="rId3">
            <a:alphaModFix/>
          </a:blip>
          <a:stretch>
            <a:fillRect/>
          </a:stretch>
        </p:blipFill>
        <p:spPr>
          <a:xfrm>
            <a:off x="5298225" y="2760550"/>
            <a:ext cx="3845775" cy="2344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1000"/>
              </a:spcAft>
              <a:buNone/>
            </a:pPr>
            <a:r>
              <a:rPr lang="el" sz="2400">
                <a:solidFill>
                  <a:srgbClr val="000000"/>
                </a:solidFill>
                <a:highlight>
                  <a:srgbClr val="FFFFFF"/>
                </a:highlight>
                <a:latin typeface="Arial"/>
                <a:ea typeface="Arial"/>
                <a:cs typeface="Arial"/>
                <a:sym typeface="Arial"/>
              </a:rPr>
              <a:t> Σημαντικές οδηγίες</a:t>
            </a:r>
            <a:endParaRPr sz="2400"/>
          </a:p>
        </p:txBody>
      </p:sp>
      <p:sp>
        <p:nvSpPr>
          <p:cNvPr id="105" name="Google Shape;105;p20"/>
          <p:cNvSpPr txBox="1"/>
          <p:nvPr>
            <p:ph idx="1" type="body"/>
          </p:nvPr>
        </p:nvSpPr>
        <p:spPr>
          <a:xfrm>
            <a:off x="311700" y="1331525"/>
            <a:ext cx="8520600" cy="3340200"/>
          </a:xfrm>
          <a:prstGeom prst="rect">
            <a:avLst/>
          </a:prstGeom>
        </p:spPr>
        <p:txBody>
          <a:bodyPr anchorCtr="0" anchor="t" bIns="91425" lIns="91425" spcFirstLastPara="1" rIns="91425" wrap="square" tIns="91425">
            <a:noAutofit/>
          </a:bodyPr>
          <a:lstStyle/>
          <a:p>
            <a:pPr indent="-304800" lvl="0" marL="457200" rtl="0" algn="just">
              <a:lnSpc>
                <a:spcPct val="120000"/>
              </a:lnSpc>
              <a:spcBef>
                <a:spcPts val="1200"/>
              </a:spcBef>
              <a:spcAft>
                <a:spcPts val="0"/>
              </a:spcAft>
              <a:buClr>
                <a:srgbClr val="000000"/>
              </a:buClr>
              <a:buSzPts val="1200"/>
              <a:buFont typeface="Arial"/>
              <a:buChar char="●"/>
            </a:pPr>
            <a:r>
              <a:rPr b="1" lang="el" sz="1200">
                <a:solidFill>
                  <a:srgbClr val="000000"/>
                </a:solidFill>
                <a:highlight>
                  <a:srgbClr val="FFFFFF"/>
                </a:highlight>
                <a:latin typeface="Arial"/>
                <a:ea typeface="Arial"/>
                <a:cs typeface="Arial"/>
                <a:sym typeface="Arial"/>
              </a:rPr>
              <a:t>Μην έχετε σεξουαλικές επαφές χωρίς προστασία ή με πολλαπλούς ερωτικούς συντρόφους ή με άτομο που έχει πολλούς ερωτικούς συντρόφους ή με άτομο που κάνει χρήση ενδοφλέβιων ναρκωτικών ουσιών ή με άτομο που γνωρίζετε – ή απλά υποπτεύεστε – ότι πάσχει από AIDS</a:t>
            </a:r>
            <a:endParaRPr b="1" sz="1200">
              <a:solidFill>
                <a:srgbClr val="000000"/>
              </a:solidFill>
              <a:highlight>
                <a:srgbClr val="FFFFFF"/>
              </a:highlight>
              <a:latin typeface="Arial"/>
              <a:ea typeface="Arial"/>
              <a:cs typeface="Arial"/>
              <a:sym typeface="Arial"/>
            </a:endParaRPr>
          </a:p>
          <a:p>
            <a:pPr indent="-304800" lvl="0" marL="457200" rtl="0" algn="just">
              <a:lnSpc>
                <a:spcPct val="120000"/>
              </a:lnSpc>
              <a:spcBef>
                <a:spcPts val="0"/>
              </a:spcBef>
              <a:spcAft>
                <a:spcPts val="0"/>
              </a:spcAft>
              <a:buClr>
                <a:srgbClr val="000000"/>
              </a:buClr>
              <a:buSzPts val="1200"/>
              <a:buFont typeface="Arial"/>
              <a:buChar char="●"/>
            </a:pPr>
            <a:r>
              <a:rPr b="1" lang="el" sz="1200">
                <a:solidFill>
                  <a:srgbClr val="000000"/>
                </a:solidFill>
                <a:highlight>
                  <a:srgbClr val="FFFFFF"/>
                </a:highlight>
                <a:latin typeface="Arial"/>
                <a:ea typeface="Arial"/>
                <a:cs typeface="Arial"/>
                <a:sym typeface="Arial"/>
              </a:rPr>
              <a:t>Αποφύγετε τη χρήση ενδοφλέβιων ναρκωτικών. Αν είστε χρήστης, μη μοιράζεστε βελόνες ή σύριγγες με κανέναν και διακόψτε άμεσα τη χρήση τους</a:t>
            </a:r>
            <a:endParaRPr b="1" sz="1200">
              <a:solidFill>
                <a:srgbClr val="000000"/>
              </a:solidFill>
              <a:highlight>
                <a:srgbClr val="FFFFFF"/>
              </a:highlight>
              <a:latin typeface="Arial"/>
              <a:ea typeface="Arial"/>
              <a:cs typeface="Arial"/>
              <a:sym typeface="Arial"/>
            </a:endParaRPr>
          </a:p>
          <a:p>
            <a:pPr indent="-304800" lvl="0" marL="457200" rtl="0" algn="just">
              <a:lnSpc>
                <a:spcPct val="120000"/>
              </a:lnSpc>
              <a:spcBef>
                <a:spcPts val="0"/>
              </a:spcBef>
              <a:spcAft>
                <a:spcPts val="0"/>
              </a:spcAft>
              <a:buClr>
                <a:srgbClr val="000000"/>
              </a:buClr>
              <a:buSzPts val="1200"/>
              <a:buFont typeface="Arial"/>
              <a:buChar char="●"/>
            </a:pPr>
            <a:r>
              <a:rPr b="1" lang="el" sz="1200">
                <a:solidFill>
                  <a:srgbClr val="000000"/>
                </a:solidFill>
                <a:highlight>
                  <a:srgbClr val="FFFFFF"/>
                </a:highlight>
                <a:latin typeface="Arial"/>
                <a:ea typeface="Arial"/>
                <a:cs typeface="Arial"/>
                <a:sym typeface="Arial"/>
              </a:rPr>
              <a:t>Άτομα που πάσχουν από AIDS ή παρουσίασαν θετική εξέταση αντισωμάτων του HIV, μπορούν να μεταδώσουν τη νόσο σε άλλους και δεν πρέπει να γίνονται δότες αίματος, οργάνων ή σπέρματος.</a:t>
            </a:r>
            <a:endParaRPr sz="1200">
              <a:solidFill>
                <a:srgbClr val="333333"/>
              </a:solidFill>
              <a:highlight>
                <a:srgbClr val="FFFFFF"/>
              </a:highlight>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